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8" r:id="rId3"/>
    <p:sldId id="262" r:id="rId4"/>
    <p:sldId id="263" r:id="rId5"/>
    <p:sldId id="260" r:id="rId6"/>
    <p:sldId id="264" r:id="rId7"/>
    <p:sldId id="261" r:id="rId8"/>
    <p:sldId id="265" r:id="rId9"/>
    <p:sldId id="267" r:id="rId10"/>
    <p:sldId id="266" r:id="rId1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08D37E-02EC-4EC2-8F5B-9E6F3A48310D}" type="datetimeFigureOut">
              <a:rPr lang="fa-IR" smtClean="0"/>
              <a:t>10/09/1443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2D8F0E-B0F8-4162-A76D-86B04938149B}" type="slidenum">
              <a:rPr lang="fa-IR" smtClean="0"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ونتیلاتور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مد_حجمی (  </a:t>
            </a:r>
            <a:r>
              <a:rPr lang="en-US" dirty="0" smtClean="0"/>
              <a:t>Control):</a:t>
            </a:r>
            <a:r>
              <a:rPr lang="fa-IR" dirty="0" smtClean="0"/>
              <a:t> حجم درطول سیکل تنفس ثابت و مطابق با حجم حیاتی هست که روی ونتیلاتور ست کرده ایم اما فشار درطول سیکل تنفس متغیر </a:t>
            </a:r>
            <a:r>
              <a:rPr lang="fa-IR" dirty="0" smtClean="0"/>
              <a:t>است.</a:t>
            </a:r>
            <a:endParaRPr lang="fa-IR" dirty="0" smtClean="0"/>
          </a:p>
          <a:p>
            <a:r>
              <a:rPr lang="fa-IR" dirty="0" smtClean="0"/>
              <a:t>مد_فشاری </a:t>
            </a:r>
            <a:r>
              <a:rPr lang="en-US" dirty="0" smtClean="0"/>
              <a:t>Pressure Control)</a:t>
            </a:r>
            <a:r>
              <a:rPr lang="fa-IR" dirty="0" smtClean="0"/>
              <a:t>) : فشاری </a:t>
            </a:r>
            <a:r>
              <a:rPr lang="fa-IR" dirty="0" smtClean="0"/>
              <a:t>که برروی ونتیلاتور تنظیم </a:t>
            </a:r>
            <a:r>
              <a:rPr lang="fa-IR" dirty="0" smtClean="0"/>
              <a:t>میکنیم درطول </a:t>
            </a:r>
            <a:r>
              <a:rPr lang="fa-IR" dirty="0" smtClean="0"/>
              <a:t>سیکل تنفس ثابت است اما حجم متغیر </a:t>
            </a:r>
            <a:r>
              <a:rPr lang="fa-IR" dirty="0" smtClean="0"/>
              <a:t>است. </a:t>
            </a:r>
            <a:endParaRPr lang="fa-IR" dirty="0" smtClean="0"/>
          </a:p>
          <a:p>
            <a:r>
              <a:rPr lang="fa-IR" dirty="0" smtClean="0"/>
              <a:t>مد فشاری برای بیمارانی استفاده میشود که ظرفیت ریوی و الاسیته ریوی کاهش پیدا کرده و میخواهیم فشارمون یکنواخت باشه تا بارو_تروما ایجاد نشود مثل بیماران</a:t>
            </a:r>
          </a:p>
          <a:p>
            <a:endParaRPr lang="fa-I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دستگاه </a:t>
            </a:r>
            <a:r>
              <a:rPr lang="en-US" dirty="0" smtClean="0"/>
              <a:t>Ventilator </a:t>
            </a:r>
            <a:r>
              <a:rPr lang="fa-IR" dirty="0" smtClean="0"/>
              <a:t>دستگاهی هست که عبور و خروج هوا را (جریان داخل ریه ها) برای بیماران دارای مشکل تنفسی میسر میکند.تنظیم اکسیژن در داخل ونتیلاتور توسط </a:t>
            </a:r>
            <a:r>
              <a:rPr lang="fa-IR" dirty="0" smtClean="0"/>
              <a:t>بلندر </a:t>
            </a:r>
            <a:r>
              <a:rPr lang="fa-IR" dirty="0" smtClean="0"/>
              <a:t>صورت </a:t>
            </a:r>
            <a:r>
              <a:rPr lang="fa-IR" dirty="0" smtClean="0"/>
              <a:t>میگیرد</a:t>
            </a:r>
          </a:p>
          <a:p>
            <a:pPr>
              <a:buNone/>
            </a:pPr>
            <a:endParaRPr lang="fa-I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229600" cy="1143000"/>
          </a:xfrm>
        </p:spPr>
        <p:txBody>
          <a:bodyPr/>
          <a:lstStyle/>
          <a:p>
            <a:pPr algn="r"/>
            <a:r>
              <a:rPr lang="fa-IR" dirty="0" smtClean="0">
                <a:cs typeface="B Nazanin" pitchFamily="2" charset="-78"/>
              </a:rPr>
              <a:t>انواع ونتیلاتور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714488"/>
            <a:ext cx="8643998" cy="492922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fa-IR" sz="2400" dirty="0" smtClean="0">
                <a:cs typeface="B Nazanin" pitchFamily="2" charset="-78"/>
              </a:rPr>
              <a:t>ونتیلاتور به دو دسته تقسیم میشود </a:t>
            </a:r>
            <a:r>
              <a:rPr lang="fa-IR" sz="2400" dirty="0" smtClean="0">
                <a:cs typeface="B Nazanin" pitchFamily="2" charset="-78"/>
              </a:rPr>
              <a:t>: </a:t>
            </a:r>
            <a:r>
              <a:rPr lang="fa-IR" sz="2400" b="1" dirty="0" smtClean="0">
                <a:solidFill>
                  <a:schemeClr val="accent1"/>
                </a:solidFill>
                <a:cs typeface="B Nazanin" pitchFamily="2" charset="-78"/>
              </a:rPr>
              <a:t>حجمی</a:t>
            </a:r>
            <a:r>
              <a:rPr lang="fa-IR" sz="2400" b="1" dirty="0" smtClean="0">
                <a:cs typeface="B Nazanin" pitchFamily="2" charset="-78"/>
              </a:rPr>
              <a:t> </a:t>
            </a:r>
            <a:r>
              <a:rPr lang="fa-IR" sz="2400" dirty="0" smtClean="0">
                <a:cs typeface="B Nazanin" pitchFamily="2" charset="-78"/>
              </a:rPr>
              <a:t>و  </a:t>
            </a: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فشاری</a:t>
            </a:r>
            <a:r>
              <a:rPr lang="fa-IR" sz="2400" dirty="0" smtClean="0">
                <a:cs typeface="B Nazanin" pitchFamily="2" charset="-78"/>
              </a:rPr>
              <a:t> 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fa-IR" sz="2400" dirty="0" smtClean="0">
                <a:cs typeface="B Nazanin" pitchFamily="2" charset="-78"/>
              </a:rPr>
              <a:t>ونتیلاتور فشاری </a:t>
            </a:r>
            <a:r>
              <a:rPr lang="fa-IR" sz="2400" dirty="0" smtClean="0">
                <a:cs typeface="B Nazanin" pitchFamily="2" charset="-78"/>
              </a:rPr>
              <a:t>خود به دو دسته تقسیم </a:t>
            </a:r>
            <a:r>
              <a:rPr lang="fa-IR" sz="2400" dirty="0" smtClean="0">
                <a:cs typeface="B Nazanin" pitchFamily="2" charset="-78"/>
              </a:rPr>
              <a:t>میشود:</a:t>
            </a:r>
          </a:p>
          <a:p>
            <a:pPr>
              <a:lnSpc>
                <a:spcPct val="200000"/>
              </a:lnSpc>
              <a:buNone/>
            </a:pPr>
            <a:r>
              <a:rPr lang="fa-IR" sz="2400" dirty="0" smtClean="0">
                <a:solidFill>
                  <a:schemeClr val="accent1"/>
                </a:solidFill>
                <a:cs typeface="B Nazanin" pitchFamily="2" charset="-78"/>
              </a:rPr>
              <a:t>                    الف.فشار منفی      </a:t>
            </a:r>
          </a:p>
          <a:p>
            <a:pPr>
              <a:lnSpc>
                <a:spcPct val="200000"/>
              </a:lnSpc>
              <a:buNone/>
            </a:pPr>
            <a:r>
              <a:rPr lang="fa-IR" sz="2400" dirty="0" smtClean="0">
                <a:solidFill>
                  <a:schemeClr val="accent1"/>
                </a:solidFill>
                <a:cs typeface="B Nazanin" pitchFamily="2" charset="-78"/>
              </a:rPr>
              <a:t>                    ب. فشار مثبت</a:t>
            </a:r>
          </a:p>
          <a:p>
            <a:pPr>
              <a:lnSpc>
                <a:spcPct val="200000"/>
              </a:lnSpc>
            </a:pP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dirty="0" smtClean="0">
                <a:cs typeface="B Nazanin" pitchFamily="2" charset="-78"/>
              </a:rPr>
              <a:t>از نظر فشار منفی دستگاه چهار نوع وجود </a:t>
            </a:r>
            <a:r>
              <a:rPr lang="fa-IR" sz="2400" dirty="0" smtClean="0">
                <a:cs typeface="B Nazanin" pitchFamily="2" charset="-78"/>
              </a:rPr>
              <a:t>دارد:   </a:t>
            </a:r>
          </a:p>
          <a:p>
            <a:pPr>
              <a:lnSpc>
                <a:spcPct val="200000"/>
              </a:lnSpc>
              <a:buNone/>
            </a:pPr>
            <a:r>
              <a:rPr lang="fa-IR" sz="2400" dirty="0" smtClean="0">
                <a:cs typeface="B Nazanin" pitchFamily="2" charset="-78"/>
              </a:rPr>
              <a:t>   1. محفظه ای   2. سینه ای یا سینه ای-شکمی             3. گهواره ای         4. کمربند شکمی</a:t>
            </a:r>
          </a:p>
          <a:p>
            <a:pPr>
              <a:lnSpc>
                <a:spcPct val="200000"/>
              </a:lnSpc>
            </a:pPr>
            <a:r>
              <a:rPr lang="fa-IR" sz="2400" dirty="0" smtClean="0">
                <a:cs typeface="B Nazanin" pitchFamily="2" charset="-78"/>
              </a:rPr>
              <a:t>از </a:t>
            </a:r>
            <a:r>
              <a:rPr lang="fa-IR" sz="2400" dirty="0" smtClean="0">
                <a:cs typeface="B Nazanin" pitchFamily="2" charset="-78"/>
              </a:rPr>
              <a:t>نظر فشار مثبت دستگاه به چهار دسته تقسیم </a:t>
            </a:r>
            <a:r>
              <a:rPr lang="fa-IR" sz="2400" dirty="0" smtClean="0">
                <a:cs typeface="B Nazanin" pitchFamily="2" charset="-78"/>
              </a:rPr>
              <a:t>میشود:</a:t>
            </a:r>
          </a:p>
          <a:p>
            <a:pPr>
              <a:lnSpc>
                <a:spcPct val="200000"/>
              </a:lnSpc>
              <a:buNone/>
            </a:pP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dirty="0" smtClean="0">
                <a:cs typeface="B Nazanin" pitchFamily="2" charset="-78"/>
              </a:rPr>
              <a:t>  1. فشار </a:t>
            </a:r>
            <a:r>
              <a:rPr lang="fa-IR" sz="2400" dirty="0" smtClean="0">
                <a:cs typeface="B Nazanin" pitchFamily="2" charset="-78"/>
              </a:rPr>
              <a:t>ثابت  </a:t>
            </a:r>
            <a:r>
              <a:rPr lang="fa-IR" sz="2400" dirty="0" smtClean="0">
                <a:cs typeface="B Nazanin" pitchFamily="2" charset="-78"/>
              </a:rPr>
              <a:t>          2. زمان </a:t>
            </a:r>
            <a:r>
              <a:rPr lang="fa-IR" sz="2400" dirty="0" smtClean="0">
                <a:cs typeface="B Nazanin" pitchFamily="2" charset="-78"/>
              </a:rPr>
              <a:t>ثابت </a:t>
            </a:r>
            <a:r>
              <a:rPr lang="fa-IR" sz="2400" dirty="0" smtClean="0">
                <a:cs typeface="B Nazanin" pitchFamily="2" charset="-78"/>
              </a:rPr>
              <a:t>                   3. حجم </a:t>
            </a:r>
            <a:r>
              <a:rPr lang="fa-IR" sz="2400" dirty="0" smtClean="0">
                <a:cs typeface="B Nazanin" pitchFamily="2" charset="-78"/>
              </a:rPr>
              <a:t>ثابت </a:t>
            </a:r>
            <a:r>
              <a:rPr lang="fa-IR" sz="2400" dirty="0" smtClean="0">
                <a:cs typeface="B Nazanin" pitchFamily="2" charset="-78"/>
              </a:rPr>
              <a:t>              4. فرکانس بالا</a:t>
            </a:r>
            <a:endParaRPr lang="fa-IR" sz="2400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796086"/>
          </a:xfrm>
        </p:spPr>
        <p:txBody>
          <a:bodyPr anchor="ctr">
            <a:noAutofit/>
          </a:bodyPr>
          <a:lstStyle/>
          <a:p>
            <a:pPr algn="r"/>
            <a:r>
              <a:rPr lang="fa-IR" sz="3600" dirty="0" smtClean="0">
                <a:cs typeface="B Nazanin" pitchFamily="2" charset="-78"/>
              </a:rPr>
              <a:t>انتخاب ونتیلاتور به عوامل زیر بستگی دارد:</a:t>
            </a:r>
            <a:br>
              <a:rPr lang="fa-IR" sz="3600" dirty="0" smtClean="0">
                <a:cs typeface="B Nazanin" pitchFamily="2" charset="-78"/>
              </a:rPr>
            </a:br>
            <a:endParaRPr lang="fa-IR" sz="36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a-IR" sz="2800" dirty="0" smtClean="0">
                <a:cs typeface="B Nazanin" pitchFamily="2" charset="-78"/>
              </a:rPr>
              <a:t>شدت </a:t>
            </a:r>
            <a:r>
              <a:rPr lang="fa-IR" sz="2800" dirty="0" smtClean="0">
                <a:cs typeface="B Nazanin" pitchFamily="2" charset="-78"/>
              </a:rPr>
              <a:t>روند </a:t>
            </a:r>
            <a:r>
              <a:rPr lang="fa-IR" sz="2800" dirty="0" smtClean="0">
                <a:cs typeface="B Nazanin" pitchFamily="2" charset="-78"/>
              </a:rPr>
              <a:t>بیماری</a:t>
            </a:r>
          </a:p>
          <a:p>
            <a:pPr marL="514350" indent="-514350">
              <a:buFont typeface="+mj-lt"/>
              <a:buAutoNum type="arabicPeriod"/>
            </a:pPr>
            <a:r>
              <a:rPr lang="fa-IR" sz="2800" dirty="0" smtClean="0">
                <a:cs typeface="B Nazanin" pitchFamily="2" charset="-78"/>
              </a:rPr>
              <a:t>طول </a:t>
            </a:r>
            <a:r>
              <a:rPr lang="fa-IR" sz="2800" dirty="0" smtClean="0">
                <a:cs typeface="B Nazanin" pitchFamily="2" charset="-78"/>
              </a:rPr>
              <a:t>مدت حمایت تهویه ای یا طول مدت </a:t>
            </a:r>
            <a:r>
              <a:rPr lang="fa-IR" sz="2800" dirty="0" smtClean="0">
                <a:cs typeface="B Nazanin" pitchFamily="2" charset="-78"/>
              </a:rPr>
              <a:t>استفاده</a:t>
            </a:r>
          </a:p>
          <a:p>
            <a:pPr marL="514350" indent="-514350">
              <a:buFont typeface="+mj-lt"/>
              <a:buAutoNum type="arabicPeriod"/>
            </a:pPr>
            <a:r>
              <a:rPr lang="fa-IR" sz="2800" dirty="0" smtClean="0">
                <a:cs typeface="B Nazanin" pitchFamily="2" charset="-78"/>
              </a:rPr>
              <a:t>سطح </a:t>
            </a:r>
            <a:r>
              <a:rPr lang="fa-IR" sz="2800" dirty="0" smtClean="0">
                <a:cs typeface="B Nazanin" pitchFamily="2" charset="-78"/>
              </a:rPr>
              <a:t>هوشیاری </a:t>
            </a:r>
            <a:r>
              <a:rPr lang="fa-IR" sz="2800" dirty="0" smtClean="0">
                <a:cs typeface="B Nazanin" pitchFamily="2" charset="-78"/>
              </a:rPr>
              <a:t>بیمار</a:t>
            </a:r>
          </a:p>
          <a:p>
            <a:pPr marL="514350" indent="-514350">
              <a:buFont typeface="+mj-lt"/>
              <a:buAutoNum type="arabicPeriod"/>
            </a:pPr>
            <a:r>
              <a:rPr lang="fa-IR" sz="2800" dirty="0" smtClean="0">
                <a:cs typeface="B Nazanin" pitchFamily="2" charset="-78"/>
              </a:rPr>
              <a:t>امکانات </a:t>
            </a:r>
            <a:r>
              <a:rPr lang="fa-IR" sz="2800" dirty="0" smtClean="0">
                <a:cs typeface="B Nazanin" pitchFamily="2" charset="-78"/>
              </a:rPr>
              <a:t>بیمارستان و ....</a:t>
            </a:r>
            <a:endParaRPr lang="fa-IR" sz="2800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B Nazanin" pitchFamily="2" charset="-78"/>
              </a:rPr>
              <a:t>تهویه </a:t>
            </a:r>
            <a:r>
              <a:rPr lang="fa-IR" dirty="0" smtClean="0">
                <a:cs typeface="B Nazanin" pitchFamily="2" charset="-78"/>
              </a:rPr>
              <a:t>با فشار </a:t>
            </a:r>
            <a:r>
              <a:rPr lang="fa-IR" dirty="0" smtClean="0">
                <a:cs typeface="B Nazanin" pitchFamily="2" charset="-78"/>
              </a:rPr>
              <a:t>مثبت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543956" cy="470823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a-IR" dirty="0" smtClean="0"/>
              <a:t>(</a:t>
            </a:r>
            <a:r>
              <a:rPr lang="fa-IR" dirty="0" smtClean="0"/>
              <a:t>حجم جاری مشخص شده </a:t>
            </a:r>
            <a:r>
              <a:rPr lang="fa-IR" dirty="0" smtClean="0"/>
              <a:t>بر روی </a:t>
            </a:r>
            <a:r>
              <a:rPr lang="fa-IR" dirty="0" smtClean="0"/>
              <a:t>دستگاه با فشاری که روی دستگاه مشخص شده وارد ریه بیمار میکند بعبارتی فشار </a:t>
            </a:r>
            <a:r>
              <a:rPr lang="fa-IR" dirty="0" smtClean="0"/>
              <a:t>در طول </a:t>
            </a:r>
            <a:r>
              <a:rPr lang="fa-IR" dirty="0" smtClean="0"/>
              <a:t>تهویه ثابت است</a:t>
            </a:r>
            <a:r>
              <a:rPr lang="fa-IR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/>
              <a:t> تهویه با فشار </a:t>
            </a:r>
            <a:r>
              <a:rPr lang="fa-IR" dirty="0" smtClean="0"/>
              <a:t>مثبت دربیمارانی که بدلیل کاهش ظرفیت ریوی تحت ونتیلاتور قرار گرفته اند مثل بیماران </a:t>
            </a:r>
            <a:r>
              <a:rPr lang="en-US" dirty="0" smtClean="0"/>
              <a:t>ARDS </a:t>
            </a:r>
            <a:r>
              <a:rPr lang="fa-IR" dirty="0" smtClean="0"/>
              <a:t>مفید میباشد </a:t>
            </a:r>
            <a:endParaRPr lang="fa-IR" dirty="0" smtClean="0"/>
          </a:p>
          <a:p>
            <a:pPr>
              <a:buFont typeface="Arial" pitchFamily="34" charset="0"/>
              <a:buChar char="•"/>
            </a:pPr>
            <a:r>
              <a:rPr lang="fa-IR" dirty="0" smtClean="0"/>
              <a:t> در تهویه </a:t>
            </a:r>
            <a:r>
              <a:rPr lang="fa-IR" dirty="0" smtClean="0"/>
              <a:t>حجمی، حجم ثابت </a:t>
            </a:r>
            <a:r>
              <a:rPr lang="fa-IR" dirty="0" smtClean="0"/>
              <a:t>و متناسب </a:t>
            </a:r>
            <a:r>
              <a:rPr lang="fa-IR" dirty="0" smtClean="0"/>
              <a:t>با کمپلیانس ریوی (ظرفیت پذیرش ریوی) وارد ریه بیمار </a:t>
            </a:r>
            <a:r>
              <a:rPr lang="fa-IR" dirty="0" smtClean="0"/>
              <a:t>میشود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/>
              <a:t> تهویه </a:t>
            </a:r>
            <a:r>
              <a:rPr lang="fa-IR" dirty="0" smtClean="0"/>
              <a:t>با فشار مثبت باعث افزایش فشار داخل توراکس شده وپرشدگی بطن وبرون ده قلبی را کاهش </a:t>
            </a:r>
            <a:r>
              <a:rPr lang="fa-IR" dirty="0" smtClean="0"/>
              <a:t>میدهد</a:t>
            </a:r>
          </a:p>
          <a:p>
            <a:endParaRPr lang="fa-I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B Nazanin" pitchFamily="2" charset="-78"/>
              </a:rPr>
              <a:t>تهویه با فشار مثبت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fa-IR" dirty="0" smtClean="0"/>
              <a:t>تهویه با فشار مثبت باعث کاهش پرفیوژن کلیوی وکاهش برون ده ادراری </a:t>
            </a:r>
            <a:r>
              <a:rPr lang="fa-IR" dirty="0" smtClean="0"/>
              <a:t>میشود.</a:t>
            </a:r>
            <a:endParaRPr lang="fa-IR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fa-IR" dirty="0" smtClean="0"/>
              <a:t>تهویه با فشار مثبت باعث کاهش پرفیوژن فوندوس معده و احتمال خونریزی معده را افزایش </a:t>
            </a:r>
            <a:r>
              <a:rPr lang="fa-IR" dirty="0" smtClean="0"/>
              <a:t>میدهد. </a:t>
            </a:r>
            <a:endParaRPr lang="fa-IR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fa-IR" dirty="0" smtClean="0"/>
              <a:t> تهویه با فشار مثبت </a:t>
            </a:r>
            <a:r>
              <a:rPr lang="fa-IR" dirty="0" smtClean="0"/>
              <a:t>بر فشار </a:t>
            </a:r>
            <a:r>
              <a:rPr lang="fa-IR" dirty="0" smtClean="0"/>
              <a:t>داخل مغز(</a:t>
            </a:r>
            <a:r>
              <a:rPr lang="en-US" dirty="0" smtClean="0"/>
              <a:t>ICP) </a:t>
            </a:r>
            <a:r>
              <a:rPr lang="fa-IR" dirty="0" smtClean="0"/>
              <a:t>تاثیر </a:t>
            </a:r>
            <a:r>
              <a:rPr lang="fa-IR" dirty="0" smtClean="0"/>
              <a:t>میگذارد.</a:t>
            </a:r>
            <a:endParaRPr lang="fa-IR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fa-IR" dirty="0" smtClean="0"/>
              <a:t> تهویه بافشار مثبت احتمال باروتروما وپنموتوراکس زیاد </a:t>
            </a:r>
            <a:r>
              <a:rPr lang="fa-IR" dirty="0" smtClean="0"/>
              <a:t>است.</a:t>
            </a:r>
            <a:endParaRPr lang="fa-IR" dirty="0" smtClean="0"/>
          </a:p>
          <a:p>
            <a:endParaRPr lang="fa-I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dirty="0" smtClean="0">
                <a:cs typeface="B Nazanin" pitchFamily="2" charset="-78"/>
              </a:rPr>
              <a:t>محل های مورد استفاده از دستگاه ونتیلاتور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3702" y="1935480"/>
            <a:ext cx="2043098" cy="438912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CCU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ICU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NICU</a:t>
            </a:r>
          </a:p>
          <a:p>
            <a:pPr>
              <a:buFont typeface="Wingdings" pitchFamily="2" charset="2"/>
              <a:buChar char="§"/>
            </a:pPr>
            <a:r>
              <a:rPr lang="fa-IR" dirty="0" smtClean="0"/>
              <a:t>اورژانس</a:t>
            </a:r>
            <a:endParaRPr lang="fa-I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سایز </a:t>
            </a:r>
            <a:r>
              <a:rPr lang="fa-IR" dirty="0" smtClean="0"/>
              <a:t>لوله تراشه درخانمها 7-7/5، آقایان 8-8/5، درشرایط اورژانس از لوله شماره 8 استفاده </a:t>
            </a:r>
            <a:r>
              <a:rPr lang="fa-IR" dirty="0" smtClean="0"/>
              <a:t>کنید</a:t>
            </a:r>
          </a:p>
          <a:p>
            <a:r>
              <a:rPr lang="fa-IR" dirty="0" smtClean="0"/>
              <a:t>لوله </a:t>
            </a:r>
            <a:r>
              <a:rPr lang="fa-IR" dirty="0" smtClean="0"/>
              <a:t>تراشه درخانمها روی شماره 19 درآقایان روی 21 فیکس شود چون تراشه خانمها کوتاهتراز آقایان </a:t>
            </a:r>
            <a:r>
              <a:rPr lang="fa-IR" dirty="0" smtClean="0"/>
              <a:t>هست </a:t>
            </a:r>
            <a:r>
              <a:rPr lang="fa-IR" dirty="0" smtClean="0"/>
              <a:t>هر هشت ساعت یک نفس عمیق وپرحجم با آمبو به بیمار زیر دستگاه داده شود تا میکرو آتلکتازی ایجاد </a:t>
            </a:r>
            <a:r>
              <a:rPr lang="fa-IR" dirty="0" smtClean="0"/>
              <a:t>نشودهیچوقت </a:t>
            </a:r>
            <a:r>
              <a:rPr lang="fa-IR" dirty="0" smtClean="0"/>
              <a:t>بیمار زیر دستگاه را از دستگاه جدا نکنید مگر در شرایط خاص، چون فشار مثبت ازبین میرود وبرقرای مجدد فشارمثبت توسط دستگاه امکان ایجاد باروتروما بیشتر </a:t>
            </a:r>
            <a:r>
              <a:rPr lang="fa-IR" dirty="0" smtClean="0"/>
              <a:t>میشود</a:t>
            </a:r>
          </a:p>
          <a:p>
            <a:r>
              <a:rPr lang="fa-IR" dirty="0" smtClean="0"/>
              <a:t>هنگام </a:t>
            </a:r>
            <a:r>
              <a:rPr lang="fa-IR" dirty="0" smtClean="0"/>
              <a:t>گاواژ حتما کاف پرباشد وپوزیشن نیمه نشسته </a:t>
            </a:r>
            <a:r>
              <a:rPr lang="fa-IR" dirty="0" smtClean="0"/>
              <a:t>باشد</a:t>
            </a:r>
          </a:p>
          <a:p>
            <a:r>
              <a:rPr lang="fa-IR" dirty="0" smtClean="0"/>
              <a:t>درصورت </a:t>
            </a:r>
            <a:r>
              <a:rPr lang="fa-IR" dirty="0" smtClean="0"/>
              <a:t>درصورت بالا نیامدن </a:t>
            </a:r>
            <a:r>
              <a:rPr lang="en-US" dirty="0" smtClean="0"/>
              <a:t>spo2 </a:t>
            </a:r>
            <a:r>
              <a:rPr lang="fa-IR" dirty="0" smtClean="0"/>
              <a:t>از </a:t>
            </a:r>
            <a:r>
              <a:rPr lang="en-US" dirty="0" smtClean="0"/>
              <a:t>fio2 </a:t>
            </a:r>
            <a:r>
              <a:rPr lang="fa-IR" dirty="0" smtClean="0"/>
              <a:t>استفاده نکنید بلکه </a:t>
            </a:r>
            <a:r>
              <a:rPr lang="en-US" dirty="0" smtClean="0"/>
              <a:t>peep </a:t>
            </a:r>
            <a:r>
              <a:rPr lang="fa-IR" dirty="0" smtClean="0"/>
              <a:t>را بالا ببرید چون مسمومیت با </a:t>
            </a:r>
            <a:r>
              <a:rPr lang="en-US" dirty="0" smtClean="0"/>
              <a:t>o2 </a:t>
            </a:r>
            <a:r>
              <a:rPr lang="fa-IR" dirty="0" smtClean="0"/>
              <a:t>خطرناک </a:t>
            </a:r>
            <a:r>
              <a:rPr lang="fa-IR" dirty="0" smtClean="0"/>
              <a:t>هست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هنگام جداسازی از دستگاه</a:t>
            </a:r>
            <a:r>
              <a:rPr lang="fa-IR" dirty="0" smtClean="0"/>
              <a:t>(</a:t>
            </a:r>
            <a:r>
              <a:rPr lang="en-US" dirty="0" smtClean="0"/>
              <a:t>(weaning</a:t>
            </a:r>
            <a:r>
              <a:rPr lang="en-US" dirty="0" smtClean="0"/>
              <a:t>) </a:t>
            </a:r>
            <a:r>
              <a:rPr lang="fa-IR" dirty="0" smtClean="0"/>
              <a:t>حتما برای کارکرد صحیح عضله دیاگرافم پوزیشن بیمار نیمه نشسته </a:t>
            </a:r>
            <a:r>
              <a:rPr lang="fa-IR" dirty="0" smtClean="0"/>
              <a:t>باشد </a:t>
            </a:r>
            <a:r>
              <a:rPr lang="fa-IR" dirty="0" smtClean="0"/>
              <a:t>ساکشن ترشحات فقط درصورت </a:t>
            </a:r>
            <a:r>
              <a:rPr lang="fa-IR" smtClean="0"/>
              <a:t>لزوم </a:t>
            </a:r>
            <a:r>
              <a:rPr lang="fa-IR" smtClean="0"/>
              <a:t>با دستکش </a:t>
            </a:r>
            <a:r>
              <a:rPr lang="fa-IR" dirty="0" smtClean="0"/>
              <a:t>استریل انجام میشود</a:t>
            </a:r>
            <a:endParaRPr lang="fa-I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526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ونتیلاتور</vt:lpstr>
      <vt:lpstr>Slide 2</vt:lpstr>
      <vt:lpstr>انواع ونتیلاتور</vt:lpstr>
      <vt:lpstr>انتخاب ونتیلاتور به عوامل زیر بستگی دارد: </vt:lpstr>
      <vt:lpstr>تهویه با فشار مثبت</vt:lpstr>
      <vt:lpstr>تهویه با فشار مثبت</vt:lpstr>
      <vt:lpstr>محل های مورد استفاده از دستگاه ونتیلاتور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ونتیلاتور</dc:title>
  <dc:creator>keymanesh</dc:creator>
  <cp:lastModifiedBy>keymanesh</cp:lastModifiedBy>
  <cp:revision>1</cp:revision>
  <dcterms:created xsi:type="dcterms:W3CDTF">2022-05-10T05:22:19Z</dcterms:created>
  <dcterms:modified xsi:type="dcterms:W3CDTF">2022-05-10T07:12:58Z</dcterms:modified>
</cp:coreProperties>
</file>